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5" r:id="rId8"/>
    <p:sldId id="300" r:id="rId9"/>
    <p:sldId id="305" r:id="rId10"/>
    <p:sldId id="306" r:id="rId11"/>
    <p:sldId id="307" r:id="rId12"/>
    <p:sldId id="301" r:id="rId13"/>
    <p:sldId id="302" r:id="rId14"/>
    <p:sldId id="303" r:id="rId15"/>
    <p:sldId id="304" r:id="rId16"/>
    <p:sldId id="311" r:id="rId17"/>
    <p:sldId id="308" r:id="rId18"/>
    <p:sldId id="312" r:id="rId19"/>
    <p:sldId id="309" r:id="rId20"/>
    <p:sldId id="310" r:id="rId21"/>
    <p:sldId id="313" r:id="rId22"/>
    <p:sldId id="314" r:id="rId23"/>
    <p:sldId id="270"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99.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1" Type="http://schemas.openxmlformats.org/officeDocument/2006/relationships/tags" Target="../tags/tag111.xml"/><Relationship Id="rId10" Type="http://schemas.openxmlformats.org/officeDocument/2006/relationships/tags" Target="../tags/tag110.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8" name="直角三角形 17"/>
          <p:cNvSpPr/>
          <p:nvPr>
            <p:custDataLst>
              <p:tags r:id="rId2"/>
            </p:custDataLst>
          </p:nvPr>
        </p:nvSpPr>
        <p:spPr>
          <a:xfrm>
            <a:off x="1" y="5136961"/>
            <a:ext cx="1695449" cy="1721038"/>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3"/>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4"/>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grpSp>
        <p:nvGrpSpPr>
          <p:cNvPr id="13" name="组合 12"/>
          <p:cNvGrpSpPr/>
          <p:nvPr>
            <p:custDataLst>
              <p:tags r:id="rId8"/>
            </p:custDataLst>
          </p:nvPr>
        </p:nvGrpSpPr>
        <p:grpSpPr>
          <a:xfrm flipH="1">
            <a:off x="7072590" y="-570240"/>
            <a:ext cx="5652810" cy="7352040"/>
            <a:chOff x="-560110" y="-562571"/>
            <a:chExt cx="5652810" cy="7352040"/>
          </a:xfrm>
        </p:grpSpPr>
        <p:sp>
          <p:nvSpPr>
            <p:cNvPr id="10" name="菱形 9"/>
            <p:cNvSpPr/>
            <p:nvPr>
              <p:custDataLst>
                <p:tags r:id="rId9"/>
              </p:custDataLst>
            </p:nvPr>
          </p:nvSpPr>
          <p:spPr>
            <a:xfrm>
              <a:off x="1803400" y="1784350"/>
              <a:ext cx="3289300" cy="3289300"/>
            </a:xfrm>
            <a:prstGeom prst="diamond">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10"/>
              </p:custDataLst>
            </p:nvPr>
          </p:nvSpPr>
          <p:spPr>
            <a:xfrm rot="2700000">
              <a:off x="-520087" y="48665"/>
              <a:ext cx="3594436" cy="2371963"/>
            </a:xfrm>
            <a:custGeom>
              <a:avLst/>
              <a:gdLst>
                <a:gd name="connsiteX0" fmla="*/ 0 w 3594436"/>
                <a:gd name="connsiteY0" fmla="*/ 1237145 h 2371963"/>
                <a:gd name="connsiteX1" fmla="*/ 1237145 w 3594436"/>
                <a:gd name="connsiteY1" fmla="*/ 0 h 2371963"/>
                <a:gd name="connsiteX2" fmla="*/ 3594436 w 3594436"/>
                <a:gd name="connsiteY2" fmla="*/ 0 h 2371963"/>
                <a:gd name="connsiteX3" fmla="*/ 3594436 w 3594436"/>
                <a:gd name="connsiteY3" fmla="*/ 2371963 h 2371963"/>
                <a:gd name="connsiteX4" fmla="*/ 1134818 w 3594436"/>
                <a:gd name="connsiteY4" fmla="*/ 2371963 h 2371963"/>
                <a:gd name="connsiteX5" fmla="*/ 0 w 3594436"/>
                <a:gd name="connsiteY5" fmla="*/ 1237145 h 2371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4436" h="2371963">
                  <a:moveTo>
                    <a:pt x="0" y="1237145"/>
                  </a:moveTo>
                  <a:lnTo>
                    <a:pt x="1237145" y="0"/>
                  </a:lnTo>
                  <a:lnTo>
                    <a:pt x="3594436" y="0"/>
                  </a:lnTo>
                  <a:lnTo>
                    <a:pt x="3594436" y="2371963"/>
                  </a:lnTo>
                  <a:lnTo>
                    <a:pt x="1134818" y="2371963"/>
                  </a:lnTo>
                  <a:lnTo>
                    <a:pt x="0" y="123714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custDataLst>
                <p:tags r:id="rId11"/>
              </p:custDataLst>
            </p:nvPr>
          </p:nvSpPr>
          <p:spPr>
            <a:xfrm rot="2700000">
              <a:off x="58970" y="3795165"/>
              <a:ext cx="2375224" cy="3613383"/>
            </a:xfrm>
            <a:custGeom>
              <a:avLst/>
              <a:gdLst>
                <a:gd name="connsiteX0" fmla="*/ 0 w 2375224"/>
                <a:gd name="connsiteY0" fmla="*/ 0 h 3613383"/>
                <a:gd name="connsiteX1" fmla="*/ 2375224 w 2375224"/>
                <a:gd name="connsiteY1" fmla="*/ 0 h 3613383"/>
                <a:gd name="connsiteX2" fmla="*/ 2375224 w 2375224"/>
                <a:gd name="connsiteY2" fmla="*/ 2427284 h 3613383"/>
                <a:gd name="connsiteX3" fmla="*/ 1189125 w 2375224"/>
                <a:gd name="connsiteY3" fmla="*/ 3613383 h 3613383"/>
                <a:gd name="connsiteX4" fmla="*/ 0 w 2375224"/>
                <a:gd name="connsiteY4" fmla="*/ 2424258 h 3613383"/>
                <a:gd name="connsiteX5" fmla="*/ 0 w 2375224"/>
                <a:gd name="connsiteY5" fmla="*/ 0 h 3613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5224" h="3613383">
                  <a:moveTo>
                    <a:pt x="0" y="0"/>
                  </a:moveTo>
                  <a:lnTo>
                    <a:pt x="2375224" y="0"/>
                  </a:lnTo>
                  <a:lnTo>
                    <a:pt x="2375224" y="2427284"/>
                  </a:lnTo>
                  <a:lnTo>
                    <a:pt x="1189125" y="3613383"/>
                  </a:lnTo>
                  <a:lnTo>
                    <a:pt x="0" y="2424258"/>
                  </a:lnTo>
                  <a:lnTo>
                    <a:pt x="0" y="0"/>
                  </a:lnTo>
                  <a:close/>
                </a:path>
              </a:pathLst>
            </a:cu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117.xml"/><Relationship Id="rId16" Type="http://schemas.openxmlformats.org/officeDocument/2006/relationships/tags" Target="../tags/tag116.xml"/><Relationship Id="rId15" Type="http://schemas.openxmlformats.org/officeDocument/2006/relationships/tags" Target="../tags/tag115.xml"/><Relationship Id="rId14" Type="http://schemas.openxmlformats.org/officeDocument/2006/relationships/tags" Target="../tags/tag114.xml"/><Relationship Id="rId13" Type="http://schemas.openxmlformats.org/officeDocument/2006/relationships/tags" Target="../tags/tag113.xml"/><Relationship Id="rId12" Type="http://schemas.openxmlformats.org/officeDocument/2006/relationships/tags" Target="../tags/tag1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19.xml"/><Relationship Id="rId1" Type="http://schemas.openxmlformats.org/officeDocument/2006/relationships/tags" Target="../tags/tag11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4.xml"/><Relationship Id="rId1" Type="http://schemas.openxmlformats.org/officeDocument/2006/relationships/tags" Target="../tags/tag173.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77.xml"/><Relationship Id="rId3" Type="http://schemas.openxmlformats.org/officeDocument/2006/relationships/image" Target="../media/image2.png"/><Relationship Id="rId2" Type="http://schemas.openxmlformats.org/officeDocument/2006/relationships/tags" Target="../tags/tag176.xml"/><Relationship Id="rId1" Type="http://schemas.openxmlformats.org/officeDocument/2006/relationships/tags" Target="../tags/tag17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9.xml"/><Relationship Id="rId1" Type="http://schemas.openxmlformats.org/officeDocument/2006/relationships/tags" Target="../tags/tag17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1.xml"/><Relationship Id="rId1" Type="http://schemas.openxmlformats.org/officeDocument/2006/relationships/tags" Target="../tags/tag18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3.xml"/><Relationship Id="rId1" Type="http://schemas.openxmlformats.org/officeDocument/2006/relationships/tags" Target="../tags/tag18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5.xml"/><Relationship Id="rId1" Type="http://schemas.openxmlformats.org/officeDocument/2006/relationships/tags" Target="../tags/tag18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7.xml"/><Relationship Id="rId1" Type="http://schemas.openxmlformats.org/officeDocument/2006/relationships/tags" Target="../tags/tag18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9.xml"/><Relationship Id="rId1" Type="http://schemas.openxmlformats.org/officeDocument/2006/relationships/tags" Target="../tags/tag18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1.xml"/><Relationship Id="rId1" Type="http://schemas.openxmlformats.org/officeDocument/2006/relationships/tags" Target="../tags/tag190.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3.xml"/><Relationship Id="rId1" Type="http://schemas.openxmlformats.org/officeDocument/2006/relationships/tags" Target="../tags/tag192.xml"/></Relationships>
</file>

<file path=ppt/slides/_rels/slide2.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32.xml"/><Relationship Id="rId13" Type="http://schemas.openxmlformats.org/officeDocument/2006/relationships/tags" Target="../tags/tag131.xml"/><Relationship Id="rId12" Type="http://schemas.openxmlformats.org/officeDocument/2006/relationships/tags" Target="../tags/tag130.xml"/><Relationship Id="rId11" Type="http://schemas.openxmlformats.org/officeDocument/2006/relationships/tags" Target="../tags/tag129.xml"/><Relationship Id="rId10" Type="http://schemas.openxmlformats.org/officeDocument/2006/relationships/tags" Target="../tags/tag128.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5.xml"/><Relationship Id="rId1" Type="http://schemas.openxmlformats.org/officeDocument/2006/relationships/tags" Target="../tags/tag194.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3.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4" Type="http://schemas.openxmlformats.org/officeDocument/2006/relationships/slideLayout" Target="../slideLayouts/slideLayout4.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4.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8" Type="http://schemas.openxmlformats.org/officeDocument/2006/relationships/slideLayout" Target="../slideLayouts/slideLayout3.xml"/><Relationship Id="rId17" Type="http://schemas.openxmlformats.org/officeDocument/2006/relationships/tags" Target="../tags/tag162.xml"/><Relationship Id="rId16" Type="http://schemas.openxmlformats.org/officeDocument/2006/relationships/tags" Target="../tags/tag161.xml"/><Relationship Id="rId15" Type="http://schemas.openxmlformats.org/officeDocument/2006/relationships/tags" Target="../tags/tag160.xml"/><Relationship Id="rId14" Type="http://schemas.openxmlformats.org/officeDocument/2006/relationships/tags" Target="../tags/tag159.xml"/><Relationship Id="rId13" Type="http://schemas.openxmlformats.org/officeDocument/2006/relationships/tags" Target="../tags/tag158.xml"/><Relationship Id="rId12" Type="http://schemas.openxmlformats.org/officeDocument/2006/relationships/tags" Target="../tags/tag157.xml"/><Relationship Id="rId11" Type="http://schemas.openxmlformats.org/officeDocument/2006/relationships/tags" Target="../tags/tag156.xml"/><Relationship Id="rId10" Type="http://schemas.openxmlformats.org/officeDocument/2006/relationships/tags" Target="../tags/tag155.xml"/><Relationship Id="rId1" Type="http://schemas.openxmlformats.org/officeDocument/2006/relationships/tags" Target="../tags/tag14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6.xml"/><Relationship Id="rId1" Type="http://schemas.openxmlformats.org/officeDocument/2006/relationships/tags" Target="../tags/tag16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8.xml"/><Relationship Id="rId1" Type="http://schemas.openxmlformats.org/officeDocument/2006/relationships/tags" Target="../tags/tag16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0.xml"/><Relationship Id="rId1" Type="http://schemas.openxmlformats.org/officeDocument/2006/relationships/tags" Target="../tags/tag16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2.xml"/><Relationship Id="rId1" Type="http://schemas.openxmlformats.org/officeDocument/2006/relationships/tags" Target="../tags/tag1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50774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为操作方便和防止装反，应设置止动销、障碍销、防止误装的标志等装置。专用夹具还应排屑方便。必要时可设置排屑结构，防止切屑影响工件正确的定位,防止切屑严重堆积，损伤刀具或造成工伤事故，防止切屑的积聚带来大量的热量而引起夹具和工件的热变形和整个工艺系统变形,影响加工质量；切屑的清扫又会增加辅助时间，降低工作效率。</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夹具在使用时要承受多种力的作用，所以夹具应具备足够的强度和刚度。夹具在夹紧时不能破坏工件的定位位置，保证产品形状、尺寸符合图样要求。既不能允许工件松动滑移，又不能使工件的拘束度过大而产生较大的拘束应力。</a:t>
            </a:r>
            <a:endParaRPr lang="zh-CN" altLang="en-US" sz="2400"/>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a:ea typeface="宋体" panose="02010600030101010101" pitchFamily="2" charset="-122"/>
                <a:sym typeface="+mn-ea"/>
              </a:rPr>
              <a:t>夹具设计的方法</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273810"/>
            <a:ext cx="6219825" cy="3415030"/>
          </a:xfrm>
          <a:prstGeom prst="rect">
            <a:avLst/>
          </a:prstGeom>
          <a:noFill/>
        </p:spPr>
        <p:txBody>
          <a:bodyPr wrap="square" rtlCol="0" anchor="t">
            <a:spAutoFit/>
          </a:bodyPr>
          <a:p>
            <a:pPr indent="457200" fontAlgn="auto">
              <a:lnSpc>
                <a:spcPct val="150000"/>
              </a:lnSpc>
            </a:pPr>
            <a:r>
              <a:rPr lang="zh-CN" altLang="en-US" sz="2400">
                <a:sym typeface="+mn-ea"/>
              </a:rPr>
              <a:t>夹具设计主要是绘制所需图样,同时制订有关的技术要求，夹具设计是一种相互关联的工作，它涉及很广的知识面。通常设计者在参阅有关典型夹具图样的基础上，按加工要求要求构思出设计方案，再经修改，最后确定夹具的结构。其设计方法如图3.1;</a:t>
            </a:r>
            <a:endParaRPr lang="zh-CN" altLang="en-US" sz="2400"/>
          </a:p>
        </p:txBody>
      </p:sp>
      <p:pic>
        <p:nvPicPr>
          <p:cNvPr id="5" name="图片 4"/>
          <p:cNvPicPr>
            <a:picLocks noChangeAspect="1"/>
          </p:cNvPicPr>
          <p:nvPr>
            <p:custDataLst>
              <p:tags r:id="rId2"/>
            </p:custDataLst>
          </p:nvPr>
        </p:nvPicPr>
        <p:blipFill>
          <a:blip r:embed="rId3"/>
          <a:stretch>
            <a:fillRect/>
          </a:stretch>
        </p:blipFill>
        <p:spPr>
          <a:xfrm>
            <a:off x="7505700" y="428625"/>
            <a:ext cx="4224020" cy="5029200"/>
          </a:xfrm>
          <a:prstGeom prst="rect">
            <a:avLst/>
          </a:prstGeom>
        </p:spPr>
      </p:pic>
      <p:sp>
        <p:nvSpPr>
          <p:cNvPr id="6" name="文本框 5"/>
          <p:cNvSpPr txBox="1"/>
          <p:nvPr/>
        </p:nvSpPr>
        <p:spPr>
          <a:xfrm>
            <a:off x="838200" y="4488815"/>
            <a:ext cx="6553200" cy="2306955"/>
          </a:xfrm>
          <a:prstGeom prst="rect">
            <a:avLst/>
          </a:prstGeom>
          <a:noFill/>
        </p:spPr>
        <p:txBody>
          <a:bodyPr wrap="square" rtlCol="0" anchor="t">
            <a:spAutoFit/>
          </a:bodyPr>
          <a:p>
            <a:pPr indent="457200" algn="l">
              <a:lnSpc>
                <a:spcPct val="150000"/>
              </a:lnSpc>
              <a:buClrTx/>
              <a:buSzTx/>
              <a:buFontTx/>
            </a:pPr>
            <a:r>
              <a:rPr lang="zh-CN" altLang="en-US" sz="2400">
                <a:sym typeface="+mn-ea"/>
              </a:rPr>
              <a:t>显然，在夹具设计的过程中存在着许多重复劳动，近年采，迅速发展的机床夹具计算机辅助设计为克服传统设计方法的缺点提供了新的途径。</a:t>
            </a:r>
            <a:endParaRPr lang="zh-CN" altLang="en-US" sz="2400">
              <a:sym typeface="+mn-ea"/>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974564" y="1729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136015" y="979170"/>
            <a:ext cx="10753090" cy="5631180"/>
          </a:xfrm>
          <a:prstGeom prst="rect">
            <a:avLst/>
          </a:prstGeom>
          <a:noFill/>
        </p:spPr>
        <p:txBody>
          <a:bodyPr wrap="square" rtlCol="0" anchor="t">
            <a:spAutoFit/>
          </a:bodyPr>
          <a:p>
            <a:pPr indent="457200" fontAlgn="auto">
              <a:lnSpc>
                <a:spcPct val="150000"/>
              </a:lnSpc>
            </a:pPr>
            <a:r>
              <a:rPr lang="zh-CN" altLang="en-US" sz="2400">
                <a:sym typeface="+mn-ea"/>
              </a:rPr>
              <a:t>合理、有效的夹具设计步骤会对夹具的设计质量及使用性能影响很大,同时也对机械零件的加工效率起到事半功倍的作用，因此，夹具的设计步骤非常关键。</a:t>
            </a:r>
            <a:endParaRPr lang="zh-CN" altLang="en-US" sz="2400"/>
          </a:p>
          <a:p>
            <a:pPr indent="457200" fontAlgn="auto">
              <a:lnSpc>
                <a:spcPct val="150000"/>
              </a:lnSpc>
            </a:pPr>
            <a:r>
              <a:rPr lang="zh-CN" altLang="en-US" sz="2400">
                <a:sym typeface="+mn-ea"/>
              </a:rPr>
              <a:t>（1）明确设计要求与收集设计资料</a:t>
            </a:r>
            <a:endParaRPr lang="zh-CN" altLang="en-US" sz="2400"/>
          </a:p>
          <a:p>
            <a:pPr indent="457200" fontAlgn="auto">
              <a:lnSpc>
                <a:spcPct val="150000"/>
              </a:lnSpc>
            </a:pPr>
            <a:r>
              <a:rPr sz="2400">
                <a:sym typeface="+mn-ea"/>
              </a:rPr>
              <a:t>设计要求</a:t>
            </a:r>
            <a:r>
              <a:rPr lang="zh-CN" altLang="en-US" sz="2400">
                <a:sym typeface="+mn-ea"/>
              </a:rPr>
              <a:t>内容主要包含：</a:t>
            </a:r>
            <a:endParaRPr lang="zh-CN" altLang="en-US" sz="2400"/>
          </a:p>
          <a:p>
            <a:pPr indent="457200" fontAlgn="auto">
              <a:lnSpc>
                <a:spcPct val="150000"/>
              </a:lnSpc>
            </a:pPr>
            <a:r>
              <a:rPr lang="zh-CN" altLang="en-US" sz="2400">
                <a:sym typeface="+mn-ea"/>
              </a:rPr>
              <a:t>1）零件的工序加工尺寸、位置精度要求。</a:t>
            </a:r>
            <a:endParaRPr lang="zh-CN" altLang="en-US" sz="2400"/>
          </a:p>
          <a:p>
            <a:pPr indent="457200" fontAlgn="auto">
              <a:lnSpc>
                <a:spcPct val="150000"/>
              </a:lnSpc>
            </a:pPr>
            <a:r>
              <a:rPr lang="zh-CN" altLang="en-US" sz="2400">
                <a:sym typeface="+mn-ea"/>
              </a:rPr>
              <a:t>2）零件的加工时的定位基准。</a:t>
            </a:r>
            <a:endParaRPr lang="zh-CN" altLang="en-US" sz="2400"/>
          </a:p>
          <a:p>
            <a:pPr indent="457200" fontAlgn="auto">
              <a:lnSpc>
                <a:spcPct val="150000"/>
              </a:lnSpc>
            </a:pPr>
            <a:r>
              <a:rPr lang="zh-CN" altLang="en-US" sz="2400">
                <a:sym typeface="+mn-ea"/>
              </a:rPr>
              <a:t>3）夹具上的夹紧力作用点、大小及方向。</a:t>
            </a:r>
            <a:endParaRPr lang="zh-CN" altLang="en-US" sz="2400"/>
          </a:p>
          <a:p>
            <a:pPr indent="457200" fontAlgn="auto">
              <a:lnSpc>
                <a:spcPct val="150000"/>
              </a:lnSpc>
            </a:pPr>
            <a:r>
              <a:rPr lang="zh-CN" altLang="en-US" sz="2400">
                <a:sym typeface="+mn-ea"/>
              </a:rPr>
              <a:t>4）整个工艺系统中机床、刀具、辅具的设置情况。</a:t>
            </a:r>
            <a:endParaRPr lang="zh-CN" altLang="en-US" sz="2400"/>
          </a:p>
          <a:p>
            <a:pPr indent="457200" fontAlgn="auto">
              <a:lnSpc>
                <a:spcPct val="150000"/>
              </a:lnSpc>
            </a:pPr>
            <a:r>
              <a:rPr lang="zh-CN" altLang="en-US" sz="2400">
                <a:sym typeface="+mn-ea"/>
              </a:rPr>
              <a:t>5）零件加工过程中所需夹具数量等。</a:t>
            </a:r>
            <a:endParaRPr lang="zh-CN" altLang="en-US" sz="2400"/>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5077460"/>
          </a:xfrm>
          <a:prstGeom prst="rect">
            <a:avLst/>
          </a:prstGeom>
          <a:noFill/>
        </p:spPr>
        <p:txBody>
          <a:bodyPr wrap="square" rtlCol="0" anchor="t">
            <a:spAutoFit/>
          </a:bodyPr>
          <a:p>
            <a:pPr indent="457200" fontAlgn="auto">
              <a:lnSpc>
                <a:spcPct val="150000"/>
              </a:lnSpc>
            </a:pPr>
            <a:r>
              <a:rPr lang="zh-CN" altLang="en-US" sz="2400">
                <a:sym typeface="+mn-ea"/>
              </a:rPr>
              <a:t>夹具设计具体应收集如下资料：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1）收集与夹具设计相关的被加工件图纸和技术资料，分析被加工件的结构特点、材料、毛坯图及其技术条件。</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2）工件的生产纲领、投产批量、夹具需要量以及生产组织等有关信息。</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3）工件的工艺规程和每道工序的具体技术要求。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4）工件的定位、夹紧方案，了解本工序的加工余量和切削用量的选择以及前后工序的联系。</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36342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102360"/>
            <a:ext cx="9819640" cy="5631180"/>
          </a:xfrm>
          <a:prstGeom prst="rect">
            <a:avLst/>
          </a:prstGeom>
          <a:noFill/>
        </p:spPr>
        <p:txBody>
          <a:bodyPr wrap="square" rtlCol="0" anchor="t">
            <a:spAutoFit/>
          </a:bodyPr>
          <a:p>
            <a:pPr indent="457200" fontAlgn="auto">
              <a:lnSpc>
                <a:spcPct val="150000"/>
              </a:lnSpc>
            </a:pPr>
            <a:r>
              <a:rPr lang="zh-CN" altLang="en-US" sz="2400">
                <a:sym typeface="+mn-ea"/>
              </a:rPr>
              <a:t>夹具设计具体应收集如下资料：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5）相关量具的精度等级、刀具和辅助工具等的型号、规格。</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6）本企业制造和使用夹具的生产条件和技术现状，工人的技术水平等情况。</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7）所使用机床的主要技术参数、性能、规格、精度以及与夹具连接部分结构的联系尺寸等。</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8）设计夹具零部件用的各种标准、工艺规定、典型夹具图册和有关夹具的设计指导资料等。</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9）国内外同类工件的加工方法和所使用夹具，借鉴其中先进而适合本企业实际情况的合理方案。</a:t>
            </a:r>
            <a:endParaRPr lang="zh-CN" altLang="en-US" sz="240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4523105"/>
          </a:xfrm>
          <a:prstGeom prst="rect">
            <a:avLst/>
          </a:prstGeom>
          <a:noFill/>
        </p:spPr>
        <p:txBody>
          <a:bodyPr wrap="square" rtlCol="0" anchor="t">
            <a:spAutoFit/>
          </a:bodyPr>
          <a:p>
            <a:pPr indent="457200" fontAlgn="auto">
              <a:lnSpc>
                <a:spcPct val="150000"/>
              </a:lnSpc>
            </a:pPr>
            <a:r>
              <a:rPr lang="zh-CN" altLang="en-US" sz="2400">
                <a:sym typeface="+mn-ea"/>
              </a:rPr>
              <a:t>（2）拟定夹具结构方案与绘制夹具草图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拟定夹具结构方案与绘制夹具草图的具体步骤如下：</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1）确定工件的定位方案，设计定位装置，即根据六点定位原则分析被加工件的定位方式，设计定位装置并选择相应的定位元件。</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2）确定工件的夹紧方案，设计夹紧装置。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3）确定对刀或导向方案，设计对刀或导向装置。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4）确定夹具与机床的连接方式，设计连接元件及安装基面。</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3969385"/>
          </a:xfrm>
          <a:prstGeom prst="rect">
            <a:avLst/>
          </a:prstGeom>
          <a:noFill/>
        </p:spPr>
        <p:txBody>
          <a:bodyPr wrap="square" rtlCol="0" anchor="t">
            <a:spAutoFit/>
          </a:bodyPr>
          <a:p>
            <a:pPr indent="457200" fontAlgn="auto">
              <a:lnSpc>
                <a:spcPct val="150000"/>
              </a:lnSpc>
            </a:pPr>
            <a:r>
              <a:rPr lang="zh-CN" altLang="en-US" sz="2400">
                <a:sym typeface="+mn-ea"/>
              </a:rPr>
              <a:t>（2）拟定夹具结构方案与绘制夹具草图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拟定夹具结构方案与绘制夹具草图的具体步骤如下：</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5）确定夹具其他组成元件或装置的结构形式，如定向键、分度装置、对刀块或引导元件等。</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6）借鉴典型夹具结构，协调考虑各种元件、装置的布局，确定安装方式及夹具体的总体结构和尺寸。</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7）绘制夹具草图，并标注尺寸、公差及技术要求。</a:t>
            </a:r>
            <a:endParaRPr lang="zh-CN" altLang="en-US" sz="2400"/>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4523105"/>
          </a:xfrm>
          <a:prstGeom prst="rect">
            <a:avLst/>
          </a:prstGeom>
          <a:noFill/>
        </p:spPr>
        <p:txBody>
          <a:bodyPr wrap="square" rtlCol="0" anchor="t">
            <a:spAutoFit/>
          </a:bodyPr>
          <a:p>
            <a:pPr indent="457200" fontAlgn="auto">
              <a:lnSpc>
                <a:spcPct val="150000"/>
              </a:lnSpc>
            </a:pPr>
            <a:r>
              <a:rPr lang="zh-CN" altLang="en-US" sz="2400">
                <a:sym typeface="+mn-ea"/>
              </a:rPr>
              <a:t>（3）进行必要的分析计算</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工件的加工精度较高时，应进行工件加工精度分析。有动力装置的夹具需计算夹紧力。当有几种夹具方案时，可进行经济分析，选用经济效益较高的方案。</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(4)审查方案与改进设计</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夹具草图画出后，应征求有关人员的意见，并送有关部门审查，然后根据他们的意见对夹具方案作进一步修改。</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2861310"/>
          </a:xfrm>
          <a:prstGeom prst="rect">
            <a:avLst/>
          </a:prstGeom>
          <a:noFill/>
        </p:spPr>
        <p:txBody>
          <a:bodyPr wrap="square" rtlCol="0" anchor="t">
            <a:spAutoFit/>
          </a:bodyPr>
          <a:p>
            <a:pPr indent="457200" fontAlgn="auto">
              <a:lnSpc>
                <a:spcPct val="150000"/>
              </a:lnSpc>
            </a:pPr>
            <a:r>
              <a:rPr lang="zh-CN" altLang="en-US" sz="2400">
                <a:sym typeface="+mn-ea"/>
              </a:rPr>
              <a:t>(5)绘制夹具装配总图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a:t>
            </a:r>
            <a:r>
              <a:rPr sz="2400">
                <a:sym typeface="+mn-ea"/>
              </a:rPr>
              <a:t>绘制</a:t>
            </a:r>
            <a:r>
              <a:rPr lang="zh-CN" altLang="en-US" sz="2400">
                <a:sym typeface="+mn-ea"/>
              </a:rPr>
              <a:t>夹具装配总图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a:t>
            </a:r>
            <a:r>
              <a:rPr sz="2400">
                <a:sym typeface="+mn-ea"/>
              </a:rPr>
              <a:t>标注</a:t>
            </a:r>
            <a:r>
              <a:rPr lang="zh-CN" altLang="en-US" sz="2400">
                <a:sym typeface="+mn-ea"/>
              </a:rPr>
              <a:t>夹具装配总图上尺寸</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a:t>
            </a:r>
            <a:r>
              <a:rPr sz="2400">
                <a:sym typeface="+mn-ea"/>
              </a:rPr>
              <a:t>确定</a:t>
            </a:r>
            <a:r>
              <a:rPr lang="zh-CN" altLang="en-US" sz="2400">
                <a:sym typeface="+mn-ea"/>
              </a:rPr>
              <a:t>夹具装配总图上尺寸公差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10333355" cy="5631180"/>
          </a:xfrm>
          <a:prstGeom prst="rect">
            <a:avLst/>
          </a:prstGeom>
          <a:noFill/>
        </p:spPr>
        <p:txBody>
          <a:bodyPr wrap="square" rtlCol="0" anchor="t">
            <a:spAutoFit/>
          </a:bodyPr>
          <a:p>
            <a:pPr indent="457200" fontAlgn="auto">
              <a:lnSpc>
                <a:spcPct val="150000"/>
              </a:lnSpc>
            </a:pPr>
            <a:r>
              <a:rPr lang="zh-CN" altLang="en-US" sz="2400">
                <a:sym typeface="+mn-ea"/>
              </a:rPr>
              <a:t>(6)夹具的精度校核</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为保证夹具设计的正确性，必须对夹具精度进行分析，验证夹具公差小于工件允许公差。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(7)绘制夹具零件图</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夹具总图绘制完毕后，对夹具上的非标准件要绘制零件图，并规定相应的技术要求。零件图视图的选择应尽可能与零件在总图上的工作位置相一致。零件图应严格遵照所规定的比例绘制。视图、投影应完整，尺寸要标注齐全，所标注的零件尺寸、公差及技术条件应符合要求，加工精度及表面光洁度应选择合理。</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2 </a:t>
            </a:r>
            <a:r>
              <a:rPr lang="zh-CN" altLang="en-US" sz="3600">
                <a:solidFill>
                  <a:schemeClr val="tx2">
                    <a:lumMod val="50000"/>
                  </a:schemeClr>
                </a:solidFill>
                <a:latin typeface="Arial" panose="020B0604020202020204" pitchFamily="34" charset="0"/>
                <a:ea typeface="微软雅黑" panose="020B0503020204020204" charset="-122"/>
              </a:rPr>
              <a:t>夹具设计方法</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模块一</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515100" cy="521970"/>
          </a:xfrm>
          <a:prstGeom prst="rect">
            <a:avLst/>
          </a:prstGeom>
          <a:noFill/>
        </p:spPr>
        <p:txBody>
          <a:bodyPr wrap="square" rtlCol="0">
            <a:spAutoFit/>
          </a:bodyPr>
          <a:p>
            <a:r>
              <a:rPr lang="zh-CN" altLang="en-US" sz="2800" b="1">
                <a:solidFill>
                  <a:schemeClr val="tx1"/>
                </a:solidFill>
              </a:rPr>
              <a:t>任务</a:t>
            </a:r>
            <a:r>
              <a:rPr lang="en-US" sz="2800" b="1">
                <a:solidFill>
                  <a:schemeClr val="tx1"/>
                </a:solidFill>
              </a:rPr>
              <a:t>3.1夹具设计的基本要求和一般步骤</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atin typeface="Arial" panose="020B0604020202020204" pitchFamily="34" charset="0"/>
                <a:ea typeface="微软雅黑" panose="020B0503020204020204" charset="-122"/>
                <a:sym typeface="+mn-ea"/>
              </a:rPr>
              <a:t>3</a:t>
            </a:r>
            <a:r>
              <a:rPr>
                <a:solidFill>
                  <a:srgbClr val="000000"/>
                </a:solidFill>
                <a:ea typeface="宋体" panose="02010600030101010101" pitchFamily="2" charset="-122"/>
                <a:sym typeface="Arial" panose="020B0604020202020204" pitchFamily="34" charset="0"/>
              </a:rPr>
              <a:t>、夹具设计的一般步骤</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10333355" cy="230695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(8)夹具设计质量评估</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夹具设计质量评估，就是对夹具的磨损公差的大小和过程误差的留量这两项指标进行考核，以确保夹具的加工质量稳定和使用寿命。</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能够掌握夹具设计的一般方法和步骤;</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能拟定夹具设计方案</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１.养成工程设计思想;</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２.具备常见夹具设计方案规划的职业能力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了解夹具设计的基本要求;</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掌握常见的夹具设计方法</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同心圆 13"/>
          <p:cNvSpPr/>
          <p:nvPr>
            <p:custDataLst>
              <p:tags r:id="rId1"/>
            </p:custDataLst>
          </p:nvPr>
        </p:nvSpPr>
        <p:spPr>
          <a:xfrm rot="19440000" flipH="1">
            <a:off x="11440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6" name="同心圆 85"/>
          <p:cNvSpPr/>
          <p:nvPr>
            <p:custDataLst>
              <p:tags r:id="rId2"/>
            </p:custDataLst>
          </p:nvPr>
        </p:nvSpPr>
        <p:spPr>
          <a:xfrm rot="19440000" flipH="1">
            <a:off x="790511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7" name="同心圆 86"/>
          <p:cNvSpPr/>
          <p:nvPr>
            <p:custDataLst>
              <p:tags r:id="rId3"/>
            </p:custDataLst>
          </p:nvPr>
        </p:nvSpPr>
        <p:spPr>
          <a:xfrm rot="19440000" flipH="1">
            <a:off x="4328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10" name="圆角矩形 9"/>
          <p:cNvSpPr/>
          <p:nvPr>
            <p:custDataLst>
              <p:tags r:id="rId4"/>
            </p:custDataLst>
          </p:nvPr>
        </p:nvSpPr>
        <p:spPr>
          <a:xfrm>
            <a:off x="1397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5"/>
            </p:custDataLst>
          </p:nvPr>
        </p:nvSpPr>
        <p:spPr>
          <a:xfrm>
            <a:off x="1938655" y="3355115"/>
            <a:ext cx="594360" cy="419100"/>
          </a:xfrm>
          <a:prstGeom prst="rect">
            <a:avLst/>
          </a:prstGeom>
          <a:noFill/>
        </p:spPr>
        <p:txBody>
          <a:bodyPr wrap="square" rtlCol="0">
            <a:normAutofit fontScale="8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5" name="圆角矩形 14"/>
          <p:cNvSpPr/>
          <p:nvPr>
            <p:custDataLst>
              <p:tags r:id="rId6"/>
            </p:custDataLst>
          </p:nvPr>
        </p:nvSpPr>
        <p:spPr>
          <a:xfrm>
            <a:off x="1397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custDataLst>
              <p:tags r:id="rId7"/>
            </p:custDataLst>
          </p:nvPr>
        </p:nvSpPr>
        <p:spPr>
          <a:xfrm>
            <a:off x="1938655" y="3869465"/>
            <a:ext cx="2508885" cy="607060"/>
          </a:xfrm>
          <a:prstGeom prst="rect">
            <a:avLst/>
          </a:prstGeom>
          <a:noFill/>
          <a:effectLst/>
        </p:spPr>
        <p:txBody>
          <a:bodyPr wrap="square" rtlCol="0">
            <a:normAutofit fontScale="80000"/>
          </a:bodyPr>
          <a:lstStyle/>
          <a:p>
            <a:pPr algn="l"/>
            <a:r>
              <a:rPr lang="zh-CN" altLang="en-US" sz="2400" b="1">
                <a:solidFill>
                  <a:schemeClr val="tx1"/>
                </a:solidFill>
                <a:latin typeface="Arial" panose="020B0604020202020204" pitchFamily="34" charset="0"/>
                <a:ea typeface="微软雅黑" panose="020B0503020204020204" charset="-122"/>
              </a:rPr>
              <a:t> 夹具设计的基本要求</a:t>
            </a:r>
            <a:endParaRPr lang="zh-CN" altLang="en-US" sz="2400" b="1">
              <a:solidFill>
                <a:schemeClr val="tx1"/>
              </a:solidFill>
              <a:latin typeface="Arial" panose="020B0604020202020204" pitchFamily="34" charset="0"/>
              <a:ea typeface="微软雅黑" panose="020B0503020204020204" charset="-122"/>
            </a:endParaRPr>
          </a:p>
        </p:txBody>
      </p:sp>
      <p:sp>
        <p:nvSpPr>
          <p:cNvPr id="23" name="圆角矩形 22"/>
          <p:cNvSpPr/>
          <p:nvPr>
            <p:custDataLst>
              <p:tags r:id="rId8"/>
            </p:custDataLst>
          </p:nvPr>
        </p:nvSpPr>
        <p:spPr>
          <a:xfrm>
            <a:off x="4953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9"/>
            </p:custDataLst>
          </p:nvPr>
        </p:nvSpPr>
        <p:spPr>
          <a:xfrm>
            <a:off x="5494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6" name="圆角矩形 25"/>
          <p:cNvSpPr/>
          <p:nvPr>
            <p:custDataLst>
              <p:tags r:id="rId10"/>
            </p:custDataLst>
          </p:nvPr>
        </p:nvSpPr>
        <p:spPr>
          <a:xfrm>
            <a:off x="4953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11"/>
            </p:custDataLst>
          </p:nvPr>
        </p:nvSpPr>
        <p:spPr>
          <a:xfrm>
            <a:off x="5494655" y="3869465"/>
            <a:ext cx="2508885" cy="607060"/>
          </a:xfrm>
          <a:prstGeom prst="rect">
            <a:avLst/>
          </a:prstGeom>
          <a:noFill/>
          <a:effectLst/>
        </p:spPr>
        <p:txBody>
          <a:bodyPr wrap="square" rtlCol="0">
            <a:normAutofit/>
          </a:bodyPr>
          <a:lstStyle/>
          <a:p>
            <a:pPr algn="l"/>
            <a:r>
              <a:rPr lang="zh-CN" altLang="en-US" sz="2400" b="1">
                <a:solidFill>
                  <a:schemeClr val="tx1"/>
                </a:solidFill>
                <a:latin typeface="Arial" panose="020B0604020202020204" pitchFamily="34" charset="0"/>
                <a:ea typeface="微软雅黑" panose="020B0503020204020204" charset="-122"/>
              </a:rPr>
              <a:t>夹具设计的方法</a:t>
            </a:r>
            <a:endParaRPr lang="zh-CN" altLang="en-US" sz="2400" b="1">
              <a:solidFill>
                <a:schemeClr val="tx1"/>
              </a:solidFill>
              <a:latin typeface="Arial" panose="020B0604020202020204" pitchFamily="34" charset="0"/>
              <a:ea typeface="微软雅黑" panose="020B0503020204020204" charset="-122"/>
            </a:endParaRPr>
          </a:p>
        </p:txBody>
      </p:sp>
      <p:sp>
        <p:nvSpPr>
          <p:cNvPr id="35" name="圆角矩形 34"/>
          <p:cNvSpPr/>
          <p:nvPr>
            <p:custDataLst>
              <p:tags r:id="rId12"/>
            </p:custDataLst>
          </p:nvPr>
        </p:nvSpPr>
        <p:spPr>
          <a:xfrm>
            <a:off x="8509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13"/>
            </p:custDataLst>
          </p:nvPr>
        </p:nvSpPr>
        <p:spPr>
          <a:xfrm>
            <a:off x="9050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0" name="圆角矩形 39"/>
          <p:cNvSpPr/>
          <p:nvPr>
            <p:custDataLst>
              <p:tags r:id="rId14"/>
            </p:custDataLst>
          </p:nvPr>
        </p:nvSpPr>
        <p:spPr>
          <a:xfrm>
            <a:off x="8509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custDataLst>
              <p:tags r:id="rId15"/>
            </p:custDataLst>
          </p:nvPr>
        </p:nvSpPr>
        <p:spPr>
          <a:xfrm>
            <a:off x="9050655" y="3869465"/>
            <a:ext cx="2508885" cy="607060"/>
          </a:xfrm>
          <a:prstGeom prst="rect">
            <a:avLst/>
          </a:prstGeom>
          <a:noFill/>
          <a:effectLst/>
        </p:spPr>
        <p:txBody>
          <a:bodyPr wrap="square" rtlCol="0">
            <a:normAutofit fontScale="80000"/>
          </a:bodyPr>
          <a:lstStyle/>
          <a:p>
            <a:pPr algn="l"/>
            <a:r>
              <a:rPr lang="zh-CN" altLang="en-US" sz="2400" b="1">
                <a:solidFill>
                  <a:schemeClr val="tx1"/>
                </a:solidFill>
                <a:latin typeface="Arial" panose="020B0604020202020204" pitchFamily="34" charset="0"/>
                <a:ea typeface="微软雅黑" panose="020B0503020204020204" charset="-122"/>
              </a:rPr>
              <a:t>夹具设计的一般步骤</a:t>
            </a:r>
            <a:endParaRPr lang="zh-CN" altLang="en-US" sz="2400" b="1">
              <a:solidFill>
                <a:schemeClr val="tx1"/>
              </a:solidFill>
              <a:latin typeface="Arial" panose="020B0604020202020204" pitchFamily="34" charset="0"/>
              <a:ea typeface="微软雅黑" panose="020B0503020204020204" charset="-122"/>
            </a:endParaRPr>
          </a:p>
        </p:txBody>
      </p:sp>
      <p:sp>
        <p:nvSpPr>
          <p:cNvPr id="77" name="文本框 76"/>
          <p:cNvSpPr txBox="1"/>
          <p:nvPr>
            <p:custDataLst>
              <p:tags r:id="rId16"/>
            </p:custDataLst>
          </p:nvPr>
        </p:nvSpPr>
        <p:spPr>
          <a:xfrm>
            <a:off x="1290320" y="998855"/>
            <a:ext cx="1874520" cy="962660"/>
          </a:xfrm>
          <a:prstGeom prst="rect">
            <a:avLst/>
          </a:prstGeom>
          <a:noFill/>
        </p:spPr>
        <p:txBody>
          <a:bodyPr wrap="square" rtlCol="0" anchor="t" anchorCtr="0">
            <a:normAutofit fontScale="9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文本框 1"/>
          <p:cNvSpPr txBox="1"/>
          <p:nvPr/>
        </p:nvSpPr>
        <p:spPr>
          <a:xfrm>
            <a:off x="-1967230" y="-1463675"/>
            <a:ext cx="4064000" cy="368300"/>
          </a:xfrm>
          <a:prstGeom prst="rect">
            <a:avLst/>
          </a:prstGeom>
          <a:noFill/>
        </p:spPr>
        <p:txBody>
          <a:bodyPr wrap="square" rtlCol="0">
            <a:spAutoFit/>
          </a:bodyPr>
          <a:p>
            <a:endParaRPr lang="zh-CN" altLang="en-US"/>
          </a:p>
        </p:txBody>
      </p:sp>
      <p:sp>
        <p:nvSpPr>
          <p:cNvPr id="3" name="文本框 2"/>
          <p:cNvSpPr txBox="1"/>
          <p:nvPr/>
        </p:nvSpPr>
        <p:spPr>
          <a:xfrm>
            <a:off x="-3834130" y="-2597150"/>
            <a:ext cx="4064000" cy="368300"/>
          </a:xfrm>
          <a:prstGeom prst="rect">
            <a:avLst/>
          </a:prstGeom>
          <a:noFill/>
        </p:spPr>
        <p:txBody>
          <a:bodyPr wrap="square" rtlCol="0">
            <a:spAutoFit/>
          </a:bodyPr>
          <a:p>
            <a:endParaRPr lang="zh-CN" altLang="en-US"/>
          </a:p>
        </p:txBody>
      </p:sp>
    </p:spTree>
    <p:custDataLst>
      <p:tags r:id="rId1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3415030"/>
          </a:xfrm>
          <a:prstGeom prst="rect">
            <a:avLst/>
          </a:prstGeom>
          <a:noFill/>
        </p:spPr>
        <p:txBody>
          <a:bodyPr wrap="square" rtlCol="0" anchor="t">
            <a:spAutoFit/>
          </a:bodyPr>
          <a:p>
            <a:pPr indent="457200" fontAlgn="auto">
              <a:lnSpc>
                <a:spcPct val="150000"/>
              </a:lnSpc>
            </a:pPr>
            <a:r>
              <a:rPr lang="zh-CN" altLang="en-US" sz="2400">
                <a:sym typeface="+mn-ea"/>
              </a:rPr>
              <a:t>夹具设计的首要问题是明确夹具设计的基本要求和步骤。夹具设计的基本要求是保证工件加工工序的精度要求，提高劳动生产率，降低工件的制造成本，保证夹具具有良好的工艺性和劳动条件。随着工件制造精度的不断提高，对夹具本身也提出更高的精度要求，那么工件制造成本也将提高。因此，也必须综合考虑零件批量和制造成本，合理的安排机床夹具设计的一般步骤。</a:t>
            </a:r>
            <a:endParaRPr lang="zh-CN" altLang="en-US" sz="240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3969385"/>
          </a:xfrm>
          <a:prstGeom prst="rect">
            <a:avLst/>
          </a:prstGeom>
          <a:noFill/>
        </p:spPr>
        <p:txBody>
          <a:bodyPr wrap="square" rtlCol="0" anchor="t">
            <a:spAutoFit/>
          </a:bodyPr>
          <a:p>
            <a:pPr indent="457200" fontAlgn="auto">
              <a:lnSpc>
                <a:spcPct val="150000"/>
              </a:lnSpc>
            </a:pPr>
            <a:r>
              <a:rPr lang="zh-CN" altLang="en-US" sz="2400">
                <a:sym typeface="+mn-ea"/>
              </a:rPr>
              <a:t>夹具设计应该满足以下基本要求：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（1）夹具设计应能稳定地保证工件的加工精度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确定夹具定位方案、夹紧方案、刀具导向方式以及正确地选定定位基准等都是保证工件的加工精度得前提条件，必要时还需进行定位误差分析、夹具中其他零部件的结构对加工精度的影响，确保夹具能满足工件的加工精度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5631180"/>
          </a:xfrm>
          <a:prstGeom prst="rect">
            <a:avLst/>
          </a:prstGeom>
          <a:noFill/>
        </p:spPr>
        <p:txBody>
          <a:bodyPr wrap="square" rtlCol="0" anchor="t">
            <a:spAutoFit/>
          </a:bodyPr>
          <a:p>
            <a:pPr indent="457200" fontAlgn="auto">
              <a:lnSpc>
                <a:spcPct val="150000"/>
              </a:lnSpc>
            </a:pPr>
            <a:r>
              <a:rPr lang="zh-CN" altLang="en-US" sz="2400">
                <a:sym typeface="+mn-ea"/>
              </a:rPr>
              <a:t>夹具设计应该满足以下基本要求：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（2）夹具设计应以提高生产效率，降低成本为目标</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夹具总体方案的复杂程度应与零部件的年生产纲领相适应，尽量采用各种快速、高效的夹紧机构，如多件夹紧、联动夹紧等；保证夹具在使用过程中操作方便，进而缩短辅助时间，提高生产效率。</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（3）夹具设计应具有良好的结构工艺性</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所设计的夹具结构应力求简单、合理，运动部件必须运动灵活、可靠。零部件结构工艺性要好，应易于制造、检测、安装和操作、装配、调整、便于检验、维修和更换易损零件等。</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3969385"/>
          </a:xfrm>
          <a:prstGeom prst="rect">
            <a:avLst/>
          </a:prstGeom>
          <a:noFill/>
        </p:spPr>
        <p:txBody>
          <a:bodyPr wrap="square" rtlCol="0" anchor="t">
            <a:spAutoFit/>
          </a:bodyPr>
          <a:p>
            <a:pPr indent="457200" fontAlgn="auto">
              <a:lnSpc>
                <a:spcPct val="150000"/>
              </a:lnSpc>
            </a:pPr>
            <a:r>
              <a:rPr lang="zh-CN" altLang="en-US" sz="2400">
                <a:sym typeface="+mn-ea"/>
              </a:rPr>
              <a:t>夹具设计应该满足以下基本要求：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（4）夹具设计应考虑经济性</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定位件、夹紧件及</a:t>
            </a:r>
            <a:r>
              <a:rPr sz="2400">
                <a:sym typeface="+mn-ea"/>
              </a:rPr>
              <a:t>引</a:t>
            </a:r>
            <a:r>
              <a:rPr lang="zh-CN" altLang="en-US" sz="2400">
                <a:sym typeface="+mn-ea"/>
              </a:rPr>
              <a:t>导件等夹具元件设计时应尽可能满足三化（通用化、标准化、系列化）要求；专用夹具应尽可能采用标准元件和标准结构，设计时还要考虑车间现有的夹紧动力源、吊装能力及安装场地等因素，降低夹具制造成本。</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 1.</a:t>
            </a:r>
            <a:r>
              <a:rPr>
                <a:sym typeface="+mn-ea"/>
              </a:rPr>
              <a:t>夹具设计的基本要求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297940" y="1388110"/>
            <a:ext cx="9819640" cy="3969385"/>
          </a:xfrm>
          <a:prstGeom prst="rect">
            <a:avLst/>
          </a:prstGeom>
          <a:noFill/>
        </p:spPr>
        <p:txBody>
          <a:bodyPr wrap="square" rtlCol="0" anchor="t">
            <a:spAutoFit/>
          </a:bodyPr>
          <a:p>
            <a:pPr indent="457200" fontAlgn="auto">
              <a:lnSpc>
                <a:spcPct val="150000"/>
              </a:lnSpc>
            </a:pPr>
            <a:r>
              <a:rPr lang="zh-CN" altLang="en-US" sz="2400">
                <a:sym typeface="+mn-ea"/>
              </a:rPr>
              <a:t>夹具设计应该满足以下基本要求：</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（5）夹具设计应符合人机工程学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1）夹具的操作应简便、省力、工作安全可靠。</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2）在客观条件允许且又经济适用的前提下，应尽可能采用气动、液压等机械化夹紧装置，以减轻操作者的劳动强度。</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3）夹具操作位置应符合操作工人的习惯，必要时应有安全保护装置。</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spTree>
    <p:custDataLst>
      <p:tags r:id="rId2"/>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1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3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62.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BEAUTIFY_FLAG" val="#wm#"/>
  <p:tag name="KSO_WM_TEMPLATE_CATEGORY" val="custom"/>
  <p:tag name="KSO_WM_TEMPLATE_INDEX" val="20229144"/>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BEAUTIFY_FLAG" val="#wm#"/>
  <p:tag name="KSO_WM_TEMPLATE_CATEGORY" val="custom"/>
  <p:tag name="KSO_WM_TEMPLATE_INDEX" val="20229144"/>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BEAUTIFY_FLAG" val="#wm#"/>
  <p:tag name="KSO_WM_TEMPLATE_CATEGORY" val="custom"/>
  <p:tag name="KSO_WM_TEMPLATE_INDEX" val="20229144"/>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29144"/>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BEAUTIFY_FLAG" val="#wm#"/>
  <p:tag name="KSO_WM_TEMPLATE_CATEGORY" val="custom"/>
  <p:tag name="KSO_WM_TEMPLATE_INDEX" val="20229144"/>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4.xml><?xml version="1.0" encoding="utf-8"?>
<p:tagLst xmlns:p="http://schemas.openxmlformats.org/presentationml/2006/main">
  <p:tag name="KSO_WM_BEAUTIFY_FLAG" val="#wm#"/>
  <p:tag name="KSO_WM_TEMPLATE_CATEGORY" val="custom"/>
  <p:tag name="KSO_WM_TEMPLATE_INDEX" val="20229144"/>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wm#"/>
  <p:tag name="KSO_WM_TEMPLATE_CATEGORY" val="custom"/>
  <p:tag name="KSO_WM_TEMPLATE_INDEX" val="20229144"/>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wm#"/>
  <p:tag name="KSO_WM_TEMPLATE_CATEGORY" val="custom"/>
  <p:tag name="KSO_WM_TEMPLATE_INDEX" val="20229144"/>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1.xml><?xml version="1.0" encoding="utf-8"?>
<p:tagLst xmlns:p="http://schemas.openxmlformats.org/presentationml/2006/main">
  <p:tag name="KSO_WM_BEAUTIFY_FLAG" val="#wm#"/>
  <p:tag name="KSO_WM_TEMPLATE_CATEGORY" val="custom"/>
  <p:tag name="KSO_WM_TEMPLATE_INDEX" val="20229144"/>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BEAUTIFY_FLAG" val="#wm#"/>
  <p:tag name="KSO_WM_TEMPLATE_CATEGORY" val="custom"/>
  <p:tag name="KSO_WM_TEMPLATE_INDEX" val="20229144"/>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5.xml><?xml version="1.0" encoding="utf-8"?>
<p:tagLst xmlns:p="http://schemas.openxmlformats.org/presentationml/2006/main">
  <p:tag name="KSO_WM_BEAUTIFY_FLAG" val="#wm#"/>
  <p:tag name="KSO_WM_TEMPLATE_CATEGORY" val="custom"/>
  <p:tag name="KSO_WM_TEMPLATE_INDEX" val="20229144"/>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7.xml><?xml version="1.0" encoding="utf-8"?>
<p:tagLst xmlns:p="http://schemas.openxmlformats.org/presentationml/2006/main">
  <p:tag name="KSO_WM_BEAUTIFY_FLAG" val="#wm#"/>
  <p:tag name="KSO_WM_TEMPLATE_CATEGORY" val="custom"/>
  <p:tag name="KSO_WM_TEMPLATE_INDEX" val="20229144"/>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9.xml><?xml version="1.0" encoding="utf-8"?>
<p:tagLst xmlns:p="http://schemas.openxmlformats.org/presentationml/2006/main">
  <p:tag name="KSO_WM_BEAUTIFY_FLAG" val="#wm#"/>
  <p:tag name="KSO_WM_TEMPLATE_CATEGORY" val="custom"/>
  <p:tag name="KSO_WM_TEMPLATE_INDEX" val="2022914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1.xml><?xml version="1.0" encoding="utf-8"?>
<p:tagLst xmlns:p="http://schemas.openxmlformats.org/presentationml/2006/main">
  <p:tag name="KSO_WM_BEAUTIFY_FLAG" val="#wm#"/>
  <p:tag name="KSO_WM_TEMPLATE_CATEGORY" val="custom"/>
  <p:tag name="KSO_WM_TEMPLATE_INDEX" val="20229144"/>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3.xml><?xml version="1.0" encoding="utf-8"?>
<p:tagLst xmlns:p="http://schemas.openxmlformats.org/presentationml/2006/main">
  <p:tag name="KSO_WM_BEAUTIFY_FLAG" val="#wm#"/>
  <p:tag name="KSO_WM_TEMPLATE_CATEGORY" val="custom"/>
  <p:tag name="KSO_WM_TEMPLATE_INDEX" val="20229144"/>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5.xml><?xml version="1.0" encoding="utf-8"?>
<p:tagLst xmlns:p="http://schemas.openxmlformats.org/presentationml/2006/main">
  <p:tag name="KSO_WM_BEAUTIFY_FLAG" val="#wm#"/>
  <p:tag name="KSO_WM_TEMPLATE_CATEGORY" val="custom"/>
  <p:tag name="KSO_WM_TEMPLATE_INDEX" val="20229144"/>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198.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199.xml><?xml version="1.0" encoding="utf-8"?>
<p:tagLst xmlns:p="http://schemas.openxmlformats.org/presentationml/2006/main">
  <p:tag name="commondata" val="eyJoZGlkIjoiYTlhOGExOGI1YjA1YTQ4N2EzZjM4NmQyZTQ1NDdlZTQifQ=="/>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2987</Words>
  <Application>WPS 演示</Application>
  <PresentationFormat>宽屏</PresentationFormat>
  <Paragraphs>174</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微软雅黑</vt:lpstr>
      <vt:lpstr>Arial</vt:lpstr>
      <vt:lpstr>Arial Black</vt:lpstr>
      <vt:lpstr>Bahnschrift</vt:lpstr>
      <vt:lpstr>黑体</vt:lpstr>
      <vt:lpstr>Arial Unicode MS</vt:lpstr>
      <vt:lpstr>Calibri</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15</cp:revision>
  <dcterms:created xsi:type="dcterms:W3CDTF">2023-08-09T12:44:00Z</dcterms:created>
  <dcterms:modified xsi:type="dcterms:W3CDTF">2025-01-09T04:09:38Z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5465FAE9661143AB928AFD41140F8ABA_13</vt:lpwstr>
  </property>
  <property fmtid="{D5CDD505-2E9C-101B-9397-08002B2CF9AE}" pid="3" name="KSOProductBuildVer">
    <vt:lpwstr>2052-12.1.0.16250</vt:lpwstr>
  </property>
</Properties>
</file>